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3" r:id="rId3"/>
    <p:sldId id="259" r:id="rId4"/>
    <p:sldId id="364" r:id="rId5"/>
    <p:sldId id="361" r:id="rId6"/>
    <p:sldId id="356" r:id="rId7"/>
    <p:sldId id="365" r:id="rId8"/>
    <p:sldId id="366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340E-FD4A-4760-844E-761BE4994AD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6E41-AB61-49B0-95C8-176A6B976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BD1D-0700-47C3-814E-81562E99B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5EC65-1A5A-4289-AE29-8ABCA90A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3C79-2723-470F-BC48-F2C6C5F3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9531-8C3C-4E6A-82FA-EA2CC30F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D057-A54F-4608-88BB-31659AD9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A118-1202-4ECF-AB21-308F9073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5C1F-BF4C-437C-B716-5FCA5C05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3A42-3359-486B-BA77-E0E21C83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0F3B-D9B5-4FD1-B9F0-B406FF54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8660-E0C0-4177-A475-31872B3F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9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9C7A8-7011-46FE-936C-5D3E294E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03CC5-11A8-4914-A3BA-5616FBF3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5A1C-5556-4E27-81C5-6F15CD38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7C9B-9BD6-4C16-A311-942BB15A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BD72-9FCB-415A-82A2-EC639C90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055-866F-4D36-95CC-8F466CF5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B7A4-4E28-423C-A31A-E3B711BA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FEA7-0F39-43E8-989D-8E9C7904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39C2-1203-4A80-A162-CC3E7606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FBAC-6BF7-49A2-988E-7EBD032B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1A61-A41E-482F-992D-1D7C271E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F00B-4437-41AA-A288-CDC306C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903E-9E08-44F0-AA90-F0A3E61D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67A4-6D46-40C6-8454-220AC74D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A91E-3751-4686-91DA-04E9CDF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A7B-3F4A-4897-9D67-C84DCA0A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BF1-1B68-40FC-BE8F-4C1EC946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8147-0C24-4F78-822F-E37AA7C3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52C6-E125-4E7B-AF8A-64B2F31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3D65-2769-4D6E-8353-DA705E5C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3FC2-12C8-4995-8397-BE3191C7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A3FD-DC61-4750-AF42-7CD2C5F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D460-D6B5-4A41-85EA-9FA0C7F5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792D-5A1A-4080-9BEE-6CB0FEE4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ABC6-BB82-4198-925C-FB7B8BC20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54C4D-C559-4FA8-B445-24F91D728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AA3E5-78CF-453C-BCD2-6A35680F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D784E-AA5F-4B38-891D-056E2AB1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E7610-7A0A-4EC4-B29C-A3EE5BAC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D634-0A18-472B-9BBB-036633E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F2F2-5BAA-46F8-9287-5AFAEF2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4BA5-1F86-4A07-BD80-4FDF6C5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77DF-E572-4528-876E-186B55A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0B654-596A-4851-922A-E44BFCF0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F2AE-A73C-4265-9955-02BEAB4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7259-FFB7-4A8E-948B-8A7AE7D1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224E-B1C8-40B2-936F-03B823BA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4AC5-4F15-4D3E-B5CB-E7D519CF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A9BE0-1AB9-4CB0-B8A4-969ECB44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41992-2BF3-4505-8A04-8874134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19B0-A92A-4628-B775-42C20D4C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49F64-6E48-4A23-B53E-7720F18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7FF1-F4A2-495B-A659-318A11A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56D43-BE57-4C8E-B1F8-16F84601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149A1-7EC4-43B7-B53F-9F829B47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9F1EB-E54E-4F47-AE0F-39C4EEF9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BF75-795B-4E5A-8BD1-D80B493A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316B-E23F-48FA-95F4-448256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19000" t="-37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26019-BBB5-47F1-BED0-5A004FEA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A31F-A345-434E-8550-D3E117D3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BEE6-919F-4B49-A140-6BFFF197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5435-10EB-429A-9147-CCF6491141B7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516F-7052-43C2-94DC-17FA5EAB6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4F58-4CA7-447F-A563-03CE9A88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279400" y="1690062"/>
            <a:ext cx="8242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Earls Colne Neighbourhood Plan</a:t>
            </a:r>
          </a:p>
          <a:p>
            <a:pPr algn="ctr"/>
            <a:endParaRPr lang="en-GB" sz="4400" b="1" dirty="0"/>
          </a:p>
          <a:p>
            <a:pPr algn="ctr"/>
            <a:r>
              <a:rPr lang="en-GB" sz="2800" b="1" dirty="0"/>
              <a:t>Input from Students at </a:t>
            </a:r>
            <a:r>
              <a:rPr lang="en-GB" sz="2800" b="1" dirty="0" err="1"/>
              <a:t>Honywood</a:t>
            </a:r>
            <a:r>
              <a:rPr lang="en-GB" sz="2800" b="1" dirty="0"/>
              <a:t> School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A3FBC-F882-4195-997D-51822952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9" y="0"/>
            <a:ext cx="2350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31D4-191D-41D0-AD5C-8BB4F1A1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Government Hierarchy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A44A6-173A-4582-9B5A-A1CE65B44359}"/>
              </a:ext>
            </a:extLst>
          </p:cNvPr>
          <p:cNvSpPr txBox="1"/>
          <p:nvPr/>
        </p:nvSpPr>
        <p:spPr>
          <a:xfrm>
            <a:off x="3797218" y="1717358"/>
            <a:ext cx="387516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Central Government</a:t>
            </a:r>
          </a:p>
          <a:p>
            <a:pPr algn="ctr"/>
            <a:r>
              <a:rPr lang="en-GB" b="1" dirty="0"/>
              <a:t>(House of Commons &amp; House of Lords)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A977C-F567-421A-B6F8-79FED4863062}"/>
              </a:ext>
            </a:extLst>
          </p:cNvPr>
          <p:cNvSpPr txBox="1"/>
          <p:nvPr/>
        </p:nvSpPr>
        <p:spPr>
          <a:xfrm>
            <a:off x="4926182" y="2898458"/>
            <a:ext cx="161723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County Council</a:t>
            </a:r>
          </a:p>
          <a:p>
            <a:pPr algn="ctr"/>
            <a:r>
              <a:rPr lang="en-GB" b="1" dirty="0"/>
              <a:t>(e.g. Essex)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5F7A9-CC2F-4355-9644-BA5ACBFDF410}"/>
              </a:ext>
            </a:extLst>
          </p:cNvPr>
          <p:cNvSpPr txBox="1"/>
          <p:nvPr/>
        </p:nvSpPr>
        <p:spPr>
          <a:xfrm>
            <a:off x="4923210" y="4097338"/>
            <a:ext cx="162320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District Council</a:t>
            </a:r>
          </a:p>
          <a:p>
            <a:pPr algn="ctr"/>
            <a:r>
              <a:rPr lang="en-GB" b="1" dirty="0"/>
              <a:t>(e.g. Braintree)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04D70-DD47-49D5-A2D9-22FEAE800E74}"/>
              </a:ext>
            </a:extLst>
          </p:cNvPr>
          <p:cNvSpPr txBox="1"/>
          <p:nvPr/>
        </p:nvSpPr>
        <p:spPr>
          <a:xfrm>
            <a:off x="4295528" y="5318126"/>
            <a:ext cx="287854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Town &amp; Parish Councils</a:t>
            </a:r>
          </a:p>
          <a:p>
            <a:pPr algn="ctr"/>
            <a:r>
              <a:rPr lang="en-GB" b="1" dirty="0"/>
              <a:t>(e.g. Halstead &amp; Earls Colne)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D87F5EF-9463-480C-AEC8-EDDAD420B22F}"/>
              </a:ext>
            </a:extLst>
          </p:cNvPr>
          <p:cNvSpPr/>
          <p:nvPr/>
        </p:nvSpPr>
        <p:spPr>
          <a:xfrm>
            <a:off x="5450321" y="2363689"/>
            <a:ext cx="568960" cy="543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178F6D-1126-4B65-B23C-D0B3DE53D355}"/>
              </a:ext>
            </a:extLst>
          </p:cNvPr>
          <p:cNvSpPr/>
          <p:nvPr/>
        </p:nvSpPr>
        <p:spPr>
          <a:xfrm>
            <a:off x="5450321" y="3544789"/>
            <a:ext cx="568960" cy="543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1E7B14F-150F-443F-B728-96796B250F91}"/>
              </a:ext>
            </a:extLst>
          </p:cNvPr>
          <p:cNvSpPr/>
          <p:nvPr/>
        </p:nvSpPr>
        <p:spPr>
          <a:xfrm>
            <a:off x="5450321" y="4752559"/>
            <a:ext cx="568960" cy="543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BB08B-2FD3-4498-8304-E1AD52CB1ED4}"/>
              </a:ext>
            </a:extLst>
          </p:cNvPr>
          <p:cNvSpPr txBox="1"/>
          <p:nvPr/>
        </p:nvSpPr>
        <p:spPr>
          <a:xfrm>
            <a:off x="8321041" y="1846967"/>
            <a:ext cx="319024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National Laws, Public Spending, national policies, etc.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127ED-DEDE-4408-AA92-47D0C1A1C516}"/>
              </a:ext>
            </a:extLst>
          </p:cNvPr>
          <p:cNvSpPr txBox="1"/>
          <p:nvPr/>
        </p:nvSpPr>
        <p:spPr>
          <a:xfrm>
            <a:off x="8239761" y="3024641"/>
            <a:ext cx="314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Schools, Police, Fire Service, Local Roads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A1797-3A98-450E-973D-E1F31EB2D24F}"/>
              </a:ext>
            </a:extLst>
          </p:cNvPr>
          <p:cNvSpPr txBox="1"/>
          <p:nvPr/>
        </p:nvSpPr>
        <p:spPr>
          <a:xfrm>
            <a:off x="8280249" y="3958838"/>
            <a:ext cx="319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Council Housing, Planning Applications, Leisure Facilities, Refuse Collection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29452-668F-4315-BEFF-21F0EC1C32C9}"/>
              </a:ext>
            </a:extLst>
          </p:cNvPr>
          <p:cNvSpPr txBox="1"/>
          <p:nvPr/>
        </p:nvSpPr>
        <p:spPr>
          <a:xfrm>
            <a:off x="8280249" y="5179626"/>
            <a:ext cx="310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Local Community Assets, e.g. Village Hall, Community Land, War Memorial,  Village Car Parks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0B933-F126-4258-8908-96EAE0701C40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279400" y="1690062"/>
            <a:ext cx="8242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Neighbourhood Plan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A3FBC-F882-4195-997D-51822952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9" y="0"/>
            <a:ext cx="2350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4396-D58B-4B00-B20C-24210213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78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What is a Neighbourhood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0C19-9266-466F-BD40-9416A0DA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207"/>
            <a:ext cx="6538795" cy="426671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The Neighbourhood Plan is part of a central government initiative introduced in 2011 under new legislation called the  “Localism Act” </a:t>
            </a:r>
          </a:p>
          <a:p>
            <a:pPr algn="just"/>
            <a:r>
              <a:rPr lang="en-GB" sz="2000" dirty="0"/>
              <a:t>It allows small communities to have a greater say in how their local area evolves and allows residents to identify concerns and prioritise future investment</a:t>
            </a:r>
          </a:p>
          <a:p>
            <a:pPr algn="just"/>
            <a:r>
              <a:rPr lang="en-GB" sz="2000" dirty="0"/>
              <a:t>The plan has to be prepared by the Town or Parish Council together with volunteers from the local community and must be supported by the majority of residents</a:t>
            </a:r>
          </a:p>
          <a:p>
            <a:pPr algn="just"/>
            <a:r>
              <a:rPr lang="en-GB" sz="2000" dirty="0"/>
              <a:t>Before being finally adopted it is the subject of a referendum.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58A90-9E51-4B32-97B3-434E0456C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b="14320"/>
          <a:stretch/>
        </p:blipFill>
        <p:spPr>
          <a:xfrm>
            <a:off x="7773089" y="1027906"/>
            <a:ext cx="4207004" cy="48021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59697-CA9C-46DC-8A48-DE0972EF2C28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4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E2DC6F-5666-49DA-9465-3BEF4E58BD61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FBFDBF-C0F5-4D3E-A4C4-03B5C611EFC2}"/>
              </a:ext>
            </a:extLst>
          </p:cNvPr>
          <p:cNvSpPr txBox="1"/>
          <p:nvPr/>
        </p:nvSpPr>
        <p:spPr>
          <a:xfrm>
            <a:off x="558799" y="264160"/>
            <a:ext cx="1142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is a Neighbourhood Plan important for Earls Colne?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F693E-9F7A-4FBC-B15B-BFBC7FE7AD94}"/>
              </a:ext>
            </a:extLst>
          </p:cNvPr>
          <p:cNvSpPr txBox="1"/>
          <p:nvPr/>
        </p:nvSpPr>
        <p:spPr>
          <a:xfrm>
            <a:off x="558800" y="1701210"/>
            <a:ext cx="10732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are all aware there is increasing pressure from central government to build more and more new houses. (around 1,00 every year in the Braintree District alone)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need greater influence on the location and nature of future developments in our village.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need to have a say on the expansion of local services (education, health and recreation) to adequately serve a significantly increased population.</a:t>
            </a:r>
          </a:p>
        </p:txBody>
      </p:sp>
    </p:spTree>
    <p:extLst>
      <p:ext uri="{BB962C8B-B14F-4D97-AF65-F5344CB8AC3E}">
        <p14:creationId xmlns:p14="http://schemas.microsoft.com/office/powerpoint/2010/main" val="28125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37B7D5-07CE-4936-9A8E-D4B420FD048F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02747C-438F-4165-94CF-3F430E770F19}"/>
              </a:ext>
            </a:extLst>
          </p:cNvPr>
          <p:cNvSpPr txBox="1"/>
          <p:nvPr/>
        </p:nvSpPr>
        <p:spPr>
          <a:xfrm>
            <a:off x="558800" y="264160"/>
            <a:ext cx="111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considered in the Neighbourhood Plan?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46A692-AE4B-47C9-8C45-AD7B18782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36970"/>
              </p:ext>
            </p:extLst>
          </p:nvPr>
        </p:nvGraphicFramePr>
        <p:xfrm>
          <a:off x="340769" y="1915181"/>
          <a:ext cx="11049473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945">
                  <a:extLst>
                    <a:ext uri="{9D8B030D-6E8A-4147-A177-3AD203B41FA5}">
                      <a16:colId xmlns:a16="http://schemas.microsoft.com/office/drawing/2014/main" val="95537833"/>
                    </a:ext>
                  </a:extLst>
                </a:gridCol>
                <a:gridCol w="6281528">
                  <a:extLst>
                    <a:ext uri="{9D8B030D-6E8A-4147-A177-3AD203B41FA5}">
                      <a16:colId xmlns:a16="http://schemas.microsoft.com/office/drawing/2014/main" val="4166291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Examples of what should be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2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Housing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Population, trends and projections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Current housing stock, future needs and affordability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Existing housing &amp; development policies &amp;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Site availability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33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Public open spaces and how they are 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Landscape, flood plains and local drainage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Existing environment and climate change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19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Economy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Local employment &amp;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Commuting patterns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Different classes of existing local businesses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46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Community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Existing education, health, sport and recreational sites and buildings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87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Getting Around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(Infrastructure)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Transport (footpaths, cycleways, footways and roads)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Car ownership, traffic flows and congestion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69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2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2704-E6D0-4A6A-B2EE-C1FF91CE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1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Why is it important we have your views and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1A34-4348-4B17-9F44-9EF3730A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2421973"/>
            <a:ext cx="11029122" cy="1792218"/>
          </a:xfrm>
        </p:spPr>
        <p:txBody>
          <a:bodyPr>
            <a:normAutofit/>
          </a:bodyPr>
          <a:lstStyle/>
          <a:p>
            <a:r>
              <a:rPr lang="en-GB" sz="2400" dirty="0"/>
              <a:t>It’s vital that the plan includes input from all age groups in the village</a:t>
            </a:r>
          </a:p>
          <a:p>
            <a:r>
              <a:rPr lang="en-GB" sz="2400" dirty="0"/>
              <a:t>It’s a long term plan with proposals for the village for the next 20 to 30 years</a:t>
            </a:r>
          </a:p>
          <a:p>
            <a:r>
              <a:rPr lang="en-GB" sz="2400" dirty="0"/>
              <a:t>We recognise that different age groups may well have significantly differing views and ideas on priorities for the future. We need to capture as many opinions as possible.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ADCCF7-48C4-4086-ACE8-F936D2F33CDC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4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6431-009B-4BB6-996A-6C484764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So what do we want from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B930-FF16-48A9-AB3E-D029BC35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7" y="2625724"/>
            <a:ext cx="10868025" cy="334644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We would like you to arrange for </a:t>
            </a:r>
            <a:r>
              <a:rPr lang="en-GB" sz="2400" dirty="0" err="1"/>
              <a:t>Honywood</a:t>
            </a:r>
            <a:r>
              <a:rPr lang="en-GB" sz="2400" dirty="0"/>
              <a:t> students who lives in Earls Colne to fill out a short questionnaire giving their views on various aspects of life in the village.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We would then ask that you collate the results into a report giving the overall percentages of answers to each </a:t>
            </a:r>
            <a:r>
              <a:rPr lang="en-GB" sz="2400" i="1" dirty="0"/>
              <a:t>Yes or No</a:t>
            </a:r>
            <a:r>
              <a:rPr lang="en-GB" sz="2400" dirty="0"/>
              <a:t> question and to group and summarise the comments and suggestions received on the other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Any observations or conclusions you wish to make on the results of the survey would also be very welcome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9D5E1A-F5FF-4C3C-81F3-E93427C7CB66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0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37CAE4-6FFF-47B7-BC01-27E6CAFB8750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98FCB09-9CB3-4ED3-AD05-ACB26EB6D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9" y="1104196"/>
            <a:ext cx="4068018" cy="57537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F28BC-03A0-4D24-A856-985915B5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90" y="1104202"/>
            <a:ext cx="4068019" cy="575379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A2773-FD57-4BA1-A446-1CEC59AC29AD}"/>
              </a:ext>
            </a:extLst>
          </p:cNvPr>
          <p:cNvSpPr txBox="1"/>
          <p:nvPr/>
        </p:nvSpPr>
        <p:spPr>
          <a:xfrm>
            <a:off x="733425" y="292224"/>
            <a:ext cx="3330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48193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565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Government Hierarchy</vt:lpstr>
      <vt:lpstr>PowerPoint Presentation</vt:lpstr>
      <vt:lpstr>What is a Neighbourhood Plan?</vt:lpstr>
      <vt:lpstr>PowerPoint Presentation</vt:lpstr>
      <vt:lpstr>PowerPoint Presentation</vt:lpstr>
      <vt:lpstr>Why is it important we have your views and ideas?</vt:lpstr>
      <vt:lpstr>So what do we want from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Calton</dc:creator>
  <cp:lastModifiedBy>Tony Calton</cp:lastModifiedBy>
  <cp:revision>70</cp:revision>
  <dcterms:created xsi:type="dcterms:W3CDTF">2018-10-10T10:01:30Z</dcterms:created>
  <dcterms:modified xsi:type="dcterms:W3CDTF">2019-06-04T13:28:55Z</dcterms:modified>
</cp:coreProperties>
</file>